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handoutMasterIdLst>
    <p:handoutMasterId r:id="rId17"/>
  </p:handoutMasterIdLst>
  <p:sldIdLst>
    <p:sldId id="269" r:id="rId3"/>
    <p:sldId id="256" r:id="rId4"/>
    <p:sldId id="270" r:id="rId5"/>
    <p:sldId id="271" r:id="rId6"/>
    <p:sldId id="267" r:id="rId7"/>
    <p:sldId id="258" r:id="rId8"/>
    <p:sldId id="257" r:id="rId9"/>
    <p:sldId id="259" r:id="rId10"/>
    <p:sldId id="260" r:id="rId11"/>
    <p:sldId id="261" r:id="rId12"/>
    <p:sldId id="262" r:id="rId13"/>
    <p:sldId id="265" r:id="rId14"/>
    <p:sldId id="268" r:id="rId15"/>
    <p:sldId id="266" r:id="rId16"/>
  </p:sldIdLst>
  <p:sldSz cx="9144000" cy="6858000" type="screen4x3"/>
  <p:notesSz cx="6881813" cy="97107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BB3AB-21BF-4EFB-896B-FC8032AB16B5}" type="datetimeFigureOut">
              <a:rPr lang="id-ID" smtClean="0"/>
              <a:pPr/>
              <a:t>08/04/2021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23375"/>
            <a:ext cx="2982913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9223375"/>
            <a:ext cx="2982912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1B68B-D81F-4E0B-BA0C-30844A846DFC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diamond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 spd="slow">
    <p:diamond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slow">
    <p:diamond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slow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slow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slow"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diamond/>
  </p:transition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5985FCD-A3BC-4702-A03B-8561EB42C2B9}" type="datetimeFigureOut">
              <a:rPr lang="en-US" smtClean="0"/>
              <a:pPr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diamond/>
  </p:transition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452406"/>
            <a:ext cx="9144000" cy="476264"/>
          </a:xfrm>
        </p:spPr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Petunjuk Membuat Tugas</a:t>
            </a:r>
          </a:p>
        </p:txBody>
      </p:sp>
      <p:sp>
        <p:nvSpPr>
          <p:cNvPr id="8" name="Subtitle 4"/>
          <p:cNvSpPr txBox="1">
            <a:spLocks/>
          </p:cNvSpPr>
          <p:nvPr/>
        </p:nvSpPr>
        <p:spPr>
          <a:xfrm>
            <a:off x="4643438" y="1666852"/>
            <a:ext cx="4214842" cy="4691106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263525" lvl="0" indent="-263525">
              <a:spcBef>
                <a:spcPct val="20000"/>
              </a:spcBef>
            </a:pPr>
            <a:r>
              <a:rPr kumimoji="0" lang="id-ID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1.Kemukakan teori dasarnya yang sesuai dengan </a:t>
            </a:r>
            <a:r>
              <a:rPr lang="id-ID" sz="1600" b="1" dirty="0">
                <a:latin typeface="+mj-lt"/>
              </a:rPr>
              <a:t>iklannya (</a:t>
            </a:r>
            <a:r>
              <a:rPr lang="id-ID" sz="1600" b="1" i="1" dirty="0">
                <a:latin typeface="+mj-lt"/>
              </a:rPr>
              <a:t>kemukakan pendapat siapa</a:t>
            </a:r>
            <a:r>
              <a:rPr lang="id-ID" sz="1600" b="1" dirty="0">
                <a:latin typeface="+mj-lt"/>
              </a:rPr>
              <a:t>)</a:t>
            </a:r>
          </a:p>
          <a:p>
            <a:pPr marL="263525" lvl="0" indent="-263525">
              <a:spcBef>
                <a:spcPct val="20000"/>
              </a:spcBef>
            </a:pPr>
            <a:r>
              <a:rPr kumimoji="0" lang="id-ID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2. Kemukakan teori aplikasinya</a:t>
            </a:r>
            <a:r>
              <a:rPr kumimoji="0" lang="id-ID" sz="16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sesuai dengan iklan cetak/video yang anda pilih</a:t>
            </a:r>
          </a:p>
          <a:p>
            <a:pPr marL="263525" lvl="0" indent="-263525">
              <a:spcBef>
                <a:spcPct val="20000"/>
              </a:spcBef>
            </a:pPr>
            <a:r>
              <a:rPr lang="id-ID" sz="1600" b="1" baseline="0" dirty="0">
                <a:latin typeface="+mj-lt"/>
              </a:rPr>
              <a:t>3.	</a:t>
            </a:r>
            <a:r>
              <a:rPr lang="id-ID" sz="1600" b="1" dirty="0">
                <a:latin typeface="+mj-lt"/>
              </a:rPr>
              <a:t>Analisis bagian atau unsur yang menunjukkan aplikasi teorinya</a:t>
            </a:r>
          </a:p>
          <a:p>
            <a:pPr marL="263525" lvl="0" indent="-263525">
              <a:spcBef>
                <a:spcPct val="20000"/>
              </a:spcBef>
            </a:pPr>
            <a:r>
              <a:rPr kumimoji="0" lang="id-ID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4. Jelaskan lebih teliti dan mendetil dengan unsurnya sangat diharapkan</a:t>
            </a:r>
          </a:p>
          <a:p>
            <a:pPr marL="263525" lvl="0" indent="-263525">
              <a:spcBef>
                <a:spcPct val="20000"/>
              </a:spcBef>
            </a:pPr>
            <a:r>
              <a:rPr lang="id-ID" sz="1600" b="1" dirty="0">
                <a:latin typeface="+mj-lt"/>
              </a:rPr>
              <a:t>5. Ketik rapi dan menarik dan serahkan hard dan soft copynya paling lambat pada pertemuan 10</a:t>
            </a:r>
          </a:p>
          <a:p>
            <a:pPr marL="263525" lvl="0" indent="-263525">
              <a:spcBef>
                <a:spcPct val="20000"/>
              </a:spcBef>
            </a:pPr>
            <a:endParaRPr lang="id-ID" sz="1600" b="1" dirty="0">
              <a:latin typeface="+mj-lt"/>
            </a:endParaRPr>
          </a:p>
          <a:p>
            <a:pPr marL="263525" lvl="0" indent="-263525">
              <a:spcBef>
                <a:spcPct val="20000"/>
              </a:spcBef>
            </a:pPr>
            <a:r>
              <a: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Contoh: </a:t>
            </a:r>
            <a:r>
              <a:rPr kumimoji="0" lang="id-ID" sz="1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teori gestalt</a:t>
            </a:r>
          </a:p>
          <a:p>
            <a:pPr marL="263525" lvl="0" indent="-263525">
              <a:spcBef>
                <a:spcPct val="20000"/>
              </a:spcBef>
            </a:pPr>
            <a:r>
              <a:rPr lang="id-ID" sz="1600" b="1" dirty="0">
                <a:solidFill>
                  <a:srgbClr val="FF0000"/>
                </a:solidFill>
                <a:latin typeface="+mj-lt"/>
              </a:rPr>
              <a:t>	</a:t>
            </a:r>
            <a:r>
              <a:rPr lang="id-ID" sz="1600" i="1" dirty="0">
                <a:solidFill>
                  <a:srgbClr val="FF0000"/>
                </a:solidFill>
              </a:rPr>
              <a:t> proximity </a:t>
            </a:r>
            <a:r>
              <a:rPr lang="id-ID" sz="1600" dirty="0">
                <a:solidFill>
                  <a:srgbClr val="FF0000"/>
                </a:solidFill>
              </a:rPr>
              <a:t>(kedekatan),</a:t>
            </a:r>
          </a:p>
          <a:p>
            <a:pPr marL="263525" lvl="0" indent="-263525">
              <a:spcBef>
                <a:spcPct val="20000"/>
              </a:spcBef>
            </a:pPr>
            <a:r>
              <a:rPr lang="id-ID" sz="1600" dirty="0">
                <a:solidFill>
                  <a:srgbClr val="FF0000"/>
                </a:solidFill>
              </a:rPr>
              <a:t>	 </a:t>
            </a:r>
            <a:r>
              <a:rPr lang="id-ID" sz="1600" i="1" dirty="0">
                <a:solidFill>
                  <a:srgbClr val="FF0000"/>
                </a:solidFill>
              </a:rPr>
              <a:t>similarity </a:t>
            </a:r>
            <a:r>
              <a:rPr lang="id-ID" sz="1600" dirty="0">
                <a:solidFill>
                  <a:srgbClr val="FF0000"/>
                </a:solidFill>
              </a:rPr>
              <a:t>(kemiripan), </a:t>
            </a:r>
          </a:p>
          <a:p>
            <a:pPr marL="263525" lvl="0" indent="-263525">
              <a:spcBef>
                <a:spcPct val="20000"/>
              </a:spcBef>
            </a:pPr>
            <a:r>
              <a:rPr lang="id-ID" sz="1600" i="1" dirty="0">
                <a:solidFill>
                  <a:srgbClr val="FF0000"/>
                </a:solidFill>
              </a:rPr>
              <a:t>	closure </a:t>
            </a:r>
            <a:r>
              <a:rPr lang="id-ID" sz="1600" dirty="0">
                <a:solidFill>
                  <a:srgbClr val="FF0000"/>
                </a:solidFill>
              </a:rPr>
              <a:t>(ketertutupan),</a:t>
            </a:r>
          </a:p>
          <a:p>
            <a:pPr marL="263525" lvl="0" indent="-263525">
              <a:spcBef>
                <a:spcPct val="20000"/>
              </a:spcBef>
            </a:pPr>
            <a:r>
              <a:rPr lang="id-ID" sz="1600" dirty="0">
                <a:solidFill>
                  <a:srgbClr val="FF0000"/>
                </a:solidFill>
              </a:rPr>
              <a:t> 	</a:t>
            </a:r>
            <a:r>
              <a:rPr lang="id-ID" sz="1600" i="1" dirty="0">
                <a:solidFill>
                  <a:srgbClr val="FF0000"/>
                </a:solidFill>
              </a:rPr>
              <a:t>continuity </a:t>
            </a:r>
            <a:r>
              <a:rPr lang="id-ID" sz="1600" dirty="0">
                <a:solidFill>
                  <a:srgbClr val="FF0000"/>
                </a:solidFill>
              </a:rPr>
              <a:t>(kesinambungan), </a:t>
            </a:r>
          </a:p>
          <a:p>
            <a:pPr marL="263525" lvl="0" indent="-263525">
              <a:spcBef>
                <a:spcPct val="20000"/>
              </a:spcBef>
            </a:pPr>
            <a:r>
              <a:rPr lang="id-ID" sz="1600" dirty="0">
                <a:solidFill>
                  <a:srgbClr val="FF0000"/>
                </a:solidFill>
              </a:rPr>
              <a:t>	</a:t>
            </a:r>
            <a:r>
              <a:rPr lang="id-ID" sz="1600" i="1" dirty="0">
                <a:solidFill>
                  <a:srgbClr val="FF0000"/>
                </a:solidFill>
              </a:rPr>
              <a:t>symmetry </a:t>
            </a:r>
            <a:r>
              <a:rPr lang="id-ID" sz="1600" dirty="0">
                <a:solidFill>
                  <a:srgbClr val="FF0000"/>
                </a:solidFill>
              </a:rPr>
              <a:t>(simetris). </a:t>
            </a:r>
          </a:p>
          <a:p>
            <a:pPr lvl="0">
              <a:spcBef>
                <a:spcPct val="20000"/>
              </a:spcBef>
            </a:pPr>
            <a:r>
              <a:rPr kumimoji="0" lang="id-ID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Semua ini </a:t>
            </a:r>
            <a:r>
              <a:rPr kumimoji="0" lang="id-ID" sz="1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jelaskan posisinya dimana dalam iklan sesuai yang anda pilih</a:t>
            </a:r>
            <a:endParaRPr kumimoji="0" lang="id-ID" sz="1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Subtitle 4"/>
          <p:cNvSpPr txBox="1">
            <a:spLocks/>
          </p:cNvSpPr>
          <p:nvPr/>
        </p:nvSpPr>
        <p:spPr>
          <a:xfrm>
            <a:off x="152400" y="1095348"/>
            <a:ext cx="3919534" cy="476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d-ID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Contoh cover dapan</a:t>
            </a:r>
          </a:p>
        </p:txBody>
      </p:sp>
      <p:sp>
        <p:nvSpPr>
          <p:cNvPr id="10" name="Subtitle 4"/>
          <p:cNvSpPr txBox="1">
            <a:spLocks/>
          </p:cNvSpPr>
          <p:nvPr/>
        </p:nvSpPr>
        <p:spPr>
          <a:xfrm>
            <a:off x="4500562" y="1095348"/>
            <a:ext cx="4286280" cy="476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d-ID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Bagian Isi</a:t>
            </a:r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142844" y="1714488"/>
            <a:ext cx="4214842" cy="4691106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d-ID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Judul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d-ID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Penerapan teori</a:t>
            </a:r>
            <a:r>
              <a:rPr kumimoji="0" lang="id-ID" sz="24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Gestalt pada Iklan cetak ...... Dan iklan Video......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2400" b="1" i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id-ID" sz="2400" b="1" baseline="0" dirty="0">
              <a:latin typeface="+mj-l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d-ID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428595" y="4143380"/>
          <a:ext cx="3714777" cy="1013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8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82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2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6891">
                <a:tc>
                  <a:txBody>
                    <a:bodyPr/>
                    <a:lstStyle/>
                    <a:p>
                      <a:r>
                        <a:rPr lang="id-ID" dirty="0"/>
                        <a:t>NIM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Nama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No.Absen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891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357158" y="5572140"/>
            <a:ext cx="3714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d-ID" b="1" dirty="0"/>
              <a:t>Cantumkan hari ,waktu dan ruang kuliah,  </a:t>
            </a:r>
          </a:p>
        </p:txBody>
      </p:sp>
    </p:spTree>
  </p:cSld>
  <p:clrMapOvr>
    <a:masterClrMapping/>
  </p:clrMapOvr>
  <p:transition spd="slow">
    <p:diamond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407893" cy="4757929"/>
          </a:xfrm>
        </p:spPr>
        <p:txBody>
          <a:bodyPr>
            <a:normAutofit/>
          </a:bodyPr>
          <a:lstStyle/>
          <a:p>
            <a:pPr lvl="0"/>
            <a:r>
              <a:rPr lang="en-US" sz="2200" dirty="0" err="1"/>
              <a:t>Bagi</a:t>
            </a:r>
            <a:r>
              <a:rPr lang="en-US" sz="2200" dirty="0"/>
              <a:t> </a:t>
            </a:r>
            <a:r>
              <a:rPr lang="en-US" sz="2200" dirty="0" err="1"/>
              <a:t>konsumen</a:t>
            </a:r>
            <a:r>
              <a:rPr lang="en-US" sz="2200" dirty="0"/>
              <a:t> </a:t>
            </a:r>
            <a:r>
              <a:rPr lang="en-US" sz="2200" dirty="0" err="1"/>
              <a:t>sebuah</a:t>
            </a:r>
            <a:r>
              <a:rPr lang="en-US" sz="2200" dirty="0"/>
              <a:t> </a:t>
            </a:r>
            <a:r>
              <a:rPr lang="en-US" sz="2200" dirty="0" err="1"/>
              <a:t>produk</a:t>
            </a:r>
            <a:r>
              <a:rPr lang="en-US" sz="2200" dirty="0"/>
              <a:t> </a:t>
            </a:r>
            <a:r>
              <a:rPr lang="en-US" sz="2200" dirty="0" err="1"/>
              <a:t>harus</a:t>
            </a:r>
            <a:r>
              <a:rPr lang="en-US" sz="2200" dirty="0"/>
              <a:t> </a:t>
            </a:r>
            <a:r>
              <a:rPr lang="en-US" sz="2200" dirty="0" err="1"/>
              <a:t>memiliki</a:t>
            </a:r>
            <a:r>
              <a:rPr lang="en-US" sz="2200" dirty="0"/>
              <a:t> </a:t>
            </a:r>
            <a:r>
              <a:rPr lang="en-US" sz="2200" dirty="0" err="1"/>
              <a:t>bentuk</a:t>
            </a:r>
            <a:r>
              <a:rPr lang="en-US" sz="2200" dirty="0"/>
              <a:t>, </a:t>
            </a:r>
            <a:r>
              <a:rPr lang="en-US" sz="2200" dirty="0" err="1"/>
              <a:t>arti</a:t>
            </a:r>
            <a:r>
              <a:rPr lang="en-US" sz="2200" dirty="0"/>
              <a:t>, </a:t>
            </a:r>
            <a:r>
              <a:rPr lang="en-US" sz="2200" dirty="0" err="1"/>
              <a:t>fungsi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symbol yang </a:t>
            </a:r>
            <a:r>
              <a:rPr lang="en-US" sz="2200" dirty="0" err="1"/>
              <a:t>bermakna</a:t>
            </a:r>
            <a:r>
              <a:rPr lang="en-US" sz="2200" dirty="0"/>
              <a:t>.</a:t>
            </a:r>
          </a:p>
          <a:p>
            <a:pPr lvl="0"/>
            <a:r>
              <a:rPr lang="en-US" sz="2200" dirty="0" err="1"/>
              <a:t>Konsumen</a:t>
            </a:r>
            <a:r>
              <a:rPr lang="en-US" sz="2200" dirty="0"/>
              <a:t> </a:t>
            </a:r>
            <a:r>
              <a:rPr lang="en-US" sz="2200" dirty="0" err="1"/>
              <a:t>berharap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membeli</a:t>
            </a:r>
            <a:r>
              <a:rPr lang="en-US" sz="2200" dirty="0"/>
              <a:t> </a:t>
            </a:r>
            <a:r>
              <a:rPr lang="en-US" sz="2200" dirty="0" err="1"/>
              <a:t>sebuah</a:t>
            </a:r>
            <a:r>
              <a:rPr lang="en-US" sz="2200" dirty="0"/>
              <a:t> </a:t>
            </a:r>
            <a:r>
              <a:rPr lang="en-US" sz="2200" dirty="0" err="1"/>
              <a:t>produk</a:t>
            </a:r>
            <a:r>
              <a:rPr lang="en-US" sz="2200" dirty="0"/>
              <a:t>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memberikan</a:t>
            </a:r>
            <a:r>
              <a:rPr lang="en-US" sz="2200" dirty="0"/>
              <a:t> </a:t>
            </a:r>
            <a:r>
              <a:rPr lang="en-US" sz="2200" dirty="0" err="1"/>
              <a:t>kepuasan</a:t>
            </a:r>
            <a:r>
              <a:rPr lang="en-US" sz="2200" dirty="0"/>
              <a:t> </a:t>
            </a:r>
            <a:r>
              <a:rPr lang="en-US" sz="2200" dirty="0" err="1"/>
              <a:t>sesuai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fungsinya</a:t>
            </a:r>
            <a:r>
              <a:rPr lang="en-US" sz="2200" dirty="0"/>
              <a:t>. </a:t>
            </a:r>
          </a:p>
          <a:p>
            <a:r>
              <a:rPr lang="en-US" sz="2200" dirty="0" err="1"/>
              <a:t>Contoh</a:t>
            </a:r>
            <a:r>
              <a:rPr lang="en-US" sz="2200" dirty="0"/>
              <a:t> : </a:t>
            </a:r>
            <a:r>
              <a:rPr lang="en-US" sz="2200" dirty="0" err="1"/>
              <a:t>diterjen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nutrisi</a:t>
            </a:r>
            <a:r>
              <a:rPr lang="en-US" sz="2200" dirty="0"/>
              <a:t> </a:t>
            </a:r>
            <a:r>
              <a:rPr lang="en-US" sz="2200" dirty="0" err="1"/>
              <a:t>memberikan</a:t>
            </a:r>
            <a:r>
              <a:rPr lang="en-US" sz="2200" dirty="0"/>
              <a:t> </a:t>
            </a:r>
            <a:r>
              <a:rPr lang="en-US" sz="2200" dirty="0" err="1"/>
              <a:t>fungsinya</a:t>
            </a:r>
            <a:r>
              <a:rPr lang="en-US" sz="2200" dirty="0"/>
              <a:t> </a:t>
            </a:r>
            <a:r>
              <a:rPr lang="en-US" sz="2200" dirty="0" err="1"/>
              <a:t>sebagai</a:t>
            </a:r>
            <a:r>
              <a:rPr lang="en-US" sz="2200" dirty="0"/>
              <a:t> </a:t>
            </a:r>
            <a:r>
              <a:rPr lang="en-US" sz="2200" dirty="0" err="1"/>
              <a:t>pembersih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asupan</a:t>
            </a:r>
            <a:r>
              <a:rPr lang="en-US" sz="2200" dirty="0"/>
              <a:t> vitamin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baik</a:t>
            </a:r>
            <a:r>
              <a:rPr lang="en-US" sz="2200" dirty="0"/>
              <a:t>. </a:t>
            </a:r>
          </a:p>
          <a:p>
            <a:pPr lvl="0"/>
            <a:r>
              <a:rPr lang="en-US" sz="2200" dirty="0" err="1"/>
              <a:t>Bentuk</a:t>
            </a:r>
            <a:r>
              <a:rPr lang="en-US" sz="2200" dirty="0"/>
              <a:t> </a:t>
            </a:r>
            <a:r>
              <a:rPr lang="en-US" sz="2200" dirty="0" err="1"/>
              <a:t>produk</a:t>
            </a:r>
            <a:r>
              <a:rPr lang="en-US" sz="2200" dirty="0"/>
              <a:t> </a:t>
            </a:r>
            <a:r>
              <a:rPr lang="en-US" sz="2200" dirty="0" err="1"/>
              <a:t>bertindak</a:t>
            </a:r>
            <a:r>
              <a:rPr lang="en-US" sz="2200" dirty="0"/>
              <a:t> </a:t>
            </a:r>
            <a:r>
              <a:rPr lang="en-US" sz="2200" dirty="0" err="1"/>
              <a:t>sebagai</a:t>
            </a:r>
            <a:r>
              <a:rPr lang="en-US" sz="2200" dirty="0"/>
              <a:t> symbol. </a:t>
            </a:r>
            <a:r>
              <a:rPr lang="en-US" sz="2200" dirty="0" err="1"/>
              <a:t>Fungsi</a:t>
            </a:r>
            <a:r>
              <a:rPr lang="en-US" sz="2200" dirty="0"/>
              <a:t> </a:t>
            </a:r>
            <a:r>
              <a:rPr lang="en-US" sz="2200" dirty="0" err="1"/>
              <a:t>seperti</a:t>
            </a:r>
            <a:r>
              <a:rPr lang="en-US" sz="2200" dirty="0"/>
              <a:t> </a:t>
            </a:r>
            <a:r>
              <a:rPr lang="en-US" sz="2200" dirty="0" err="1"/>
              <a:t>tambahan</a:t>
            </a:r>
            <a:r>
              <a:rPr lang="en-US" sz="2200" dirty="0"/>
              <a:t> Kristal </a:t>
            </a:r>
            <a:r>
              <a:rPr lang="en-US" sz="2200" dirty="0" err="1"/>
              <a:t>biru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diterjen</a:t>
            </a:r>
            <a:r>
              <a:rPr lang="en-US" sz="2200" dirty="0"/>
              <a:t> </a:t>
            </a:r>
            <a:r>
              <a:rPr lang="en-US" sz="2200" dirty="0" err="1"/>
              <a:t>membuat</a:t>
            </a:r>
            <a:r>
              <a:rPr lang="en-US" sz="2200" dirty="0"/>
              <a:t> </a:t>
            </a:r>
            <a:r>
              <a:rPr lang="en-US" sz="2200" dirty="0" err="1"/>
              <a:t>pakaian</a:t>
            </a:r>
            <a:r>
              <a:rPr lang="en-US" sz="2200" dirty="0"/>
              <a:t> </a:t>
            </a:r>
            <a:r>
              <a:rPr lang="en-US" sz="2200" dirty="0" err="1"/>
              <a:t>lebih</a:t>
            </a:r>
            <a:r>
              <a:rPr lang="en-US" sz="2200" dirty="0"/>
              <a:t> </a:t>
            </a:r>
            <a:r>
              <a:rPr lang="en-US" sz="2200" dirty="0" err="1"/>
              <a:t>putih</a:t>
            </a:r>
            <a:r>
              <a:rPr lang="en-US" sz="2200" dirty="0"/>
              <a:t> </a:t>
            </a:r>
            <a:r>
              <a:rPr lang="en-US" sz="2200" dirty="0" err="1"/>
              <a:t>bila</a:t>
            </a:r>
            <a:r>
              <a:rPr lang="en-US" sz="2200" dirty="0"/>
              <a:t> </a:t>
            </a:r>
            <a:r>
              <a:rPr lang="en-US" sz="2200" dirty="0" err="1"/>
              <a:t>digunakan</a:t>
            </a:r>
            <a:r>
              <a:rPr lang="en-US" sz="2200" dirty="0"/>
              <a:t>. </a:t>
            </a:r>
          </a:p>
          <a:p>
            <a:pPr lvl="0"/>
            <a:r>
              <a:rPr lang="en-US" sz="2200" dirty="0" err="1"/>
              <a:t>Produk</a:t>
            </a:r>
            <a:r>
              <a:rPr lang="en-US" sz="2200" dirty="0"/>
              <a:t> </a:t>
            </a:r>
            <a:r>
              <a:rPr lang="en-US" sz="2200" dirty="0" err="1"/>
              <a:t>memiliki</a:t>
            </a:r>
            <a:r>
              <a:rPr lang="en-US" sz="2200" dirty="0"/>
              <a:t> </a:t>
            </a:r>
            <a:r>
              <a:rPr lang="en-US" sz="2200" dirty="0" err="1"/>
              <a:t>signifikansi</a:t>
            </a:r>
            <a:r>
              <a:rPr lang="en-US" sz="2200" dirty="0"/>
              <a:t> yang </a:t>
            </a:r>
            <a:r>
              <a:rPr lang="en-US" sz="2200" dirty="0" err="1"/>
              <a:t>digunakan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upacara</a:t>
            </a:r>
            <a:r>
              <a:rPr lang="en-US" sz="2200" dirty="0"/>
              <a:t> ritual yang </a:t>
            </a:r>
            <a:r>
              <a:rPr lang="en-US" sz="2200" dirty="0" err="1"/>
              <a:t>memberikan</a:t>
            </a:r>
            <a:r>
              <a:rPr lang="en-US" sz="2200" dirty="0"/>
              <a:t> symbol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bermakna</a:t>
            </a:r>
            <a:r>
              <a:rPr lang="en-US" sz="2200" dirty="0"/>
              <a:t> </a:t>
            </a:r>
            <a:r>
              <a:rPr lang="en-US" sz="2200" dirty="0" err="1"/>
              <a:t>bagi</a:t>
            </a:r>
            <a:r>
              <a:rPr lang="en-US" sz="2200" dirty="0"/>
              <a:t> </a:t>
            </a:r>
            <a:r>
              <a:rPr lang="en-US" sz="2200" dirty="0" err="1"/>
              <a:t>konsumen</a:t>
            </a:r>
            <a:r>
              <a:rPr lang="en-US" sz="2200" dirty="0"/>
              <a:t>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C.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Konsumsi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4246437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10330"/>
          </a:xfrm>
        </p:spPr>
        <p:txBody>
          <a:bodyPr>
            <a:normAutofit/>
          </a:bodyPr>
          <a:lstStyle/>
          <a:p>
            <a:pPr marL="502920" lvl="0" indent="-457200">
              <a:buFont typeface="+mj-lt"/>
              <a:buAutoNum type="arabicParenR"/>
            </a:pPr>
            <a:r>
              <a:rPr lang="en-US" sz="2200" dirty="0" err="1"/>
              <a:t>Sifat</a:t>
            </a:r>
            <a:r>
              <a:rPr lang="en-US" sz="2200" dirty="0"/>
              <a:t> </a:t>
            </a:r>
            <a:r>
              <a:rPr lang="en-US" sz="2200" dirty="0" err="1"/>
              <a:t>Budaya</a:t>
            </a:r>
            <a:r>
              <a:rPr lang="en-US" sz="2200" dirty="0"/>
              <a:t> </a:t>
            </a:r>
            <a:r>
              <a:rPr lang="en-US" sz="2200" dirty="0" err="1"/>
              <a:t>sangat</a:t>
            </a:r>
            <a:r>
              <a:rPr lang="en-US" sz="2200" dirty="0"/>
              <a:t> </a:t>
            </a:r>
            <a:r>
              <a:rPr lang="en-US" sz="2200" dirty="0" err="1"/>
              <a:t>luas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merembes</a:t>
            </a:r>
            <a:r>
              <a:rPr lang="en-US" sz="2200" dirty="0"/>
              <a:t> </a:t>
            </a:r>
            <a:r>
              <a:rPr lang="en-US" sz="2200" dirty="0" err="1"/>
              <a:t>melalui</a:t>
            </a:r>
            <a:r>
              <a:rPr lang="en-US" sz="2200" dirty="0"/>
              <a:t> </a:t>
            </a:r>
            <a:r>
              <a:rPr lang="en-US" sz="2200" dirty="0" err="1"/>
              <a:t>bahasa</a:t>
            </a:r>
            <a:r>
              <a:rPr lang="en-US" sz="2200" dirty="0"/>
              <a:t>, </a:t>
            </a:r>
            <a:r>
              <a:rPr lang="en-US" sz="2200" dirty="0" err="1"/>
              <a:t>pengetahuan</a:t>
            </a:r>
            <a:r>
              <a:rPr lang="en-US" sz="2200" dirty="0"/>
              <a:t>, </a:t>
            </a:r>
            <a:r>
              <a:rPr lang="en-US" sz="2200" dirty="0" err="1"/>
              <a:t>hukum</a:t>
            </a:r>
            <a:r>
              <a:rPr lang="en-US" sz="2200" dirty="0"/>
              <a:t>, agama, </a:t>
            </a:r>
            <a:r>
              <a:rPr lang="en-US" sz="2200" dirty="0" err="1"/>
              <a:t>kebiasaan</a:t>
            </a:r>
            <a:r>
              <a:rPr lang="en-US" sz="2200" dirty="0"/>
              <a:t> </a:t>
            </a:r>
            <a:r>
              <a:rPr lang="en-US" sz="2200" dirty="0" err="1"/>
              <a:t>makanan</a:t>
            </a:r>
            <a:r>
              <a:rPr lang="en-US" sz="2200" dirty="0"/>
              <a:t>, music, </a:t>
            </a:r>
            <a:r>
              <a:rPr lang="en-US" sz="2200" dirty="0" err="1"/>
              <a:t>seni</a:t>
            </a:r>
            <a:r>
              <a:rPr lang="en-US" sz="2200" dirty="0"/>
              <a:t>, </a:t>
            </a:r>
            <a:r>
              <a:rPr lang="en-US" sz="2200" dirty="0" err="1"/>
              <a:t>teknologi</a:t>
            </a:r>
            <a:r>
              <a:rPr lang="en-US" sz="2200" dirty="0"/>
              <a:t>, </a:t>
            </a:r>
            <a:r>
              <a:rPr lang="en-US" sz="2200" dirty="0" err="1"/>
              <a:t>pola</a:t>
            </a:r>
            <a:r>
              <a:rPr lang="en-US" sz="2200" dirty="0"/>
              <a:t> </a:t>
            </a:r>
            <a:r>
              <a:rPr lang="en-US" sz="2200" dirty="0" err="1"/>
              <a:t>kerja</a:t>
            </a:r>
            <a:r>
              <a:rPr lang="en-US" sz="2200" dirty="0"/>
              <a:t>, </a:t>
            </a:r>
            <a:r>
              <a:rPr lang="en-US" sz="2200" dirty="0" err="1"/>
              <a:t>produk</a:t>
            </a:r>
            <a:r>
              <a:rPr lang="en-US" sz="2200" dirty="0"/>
              <a:t> &amp; </a:t>
            </a:r>
            <a:r>
              <a:rPr lang="en-US" sz="2200" dirty="0" err="1"/>
              <a:t>barang-barang</a:t>
            </a:r>
            <a:r>
              <a:rPr lang="en-US" sz="2200" dirty="0"/>
              <a:t> lain </a:t>
            </a:r>
            <a:r>
              <a:rPr lang="en-US" sz="2200" dirty="0" err="1"/>
              <a:t>sebagai</a:t>
            </a:r>
            <a:r>
              <a:rPr lang="en-US" sz="2200" dirty="0"/>
              <a:t> </a:t>
            </a:r>
            <a:r>
              <a:rPr lang="en-US" sz="2200" dirty="0" err="1"/>
              <a:t>hasil</a:t>
            </a:r>
            <a:r>
              <a:rPr lang="en-US" sz="2200" dirty="0"/>
              <a:t> </a:t>
            </a:r>
            <a:r>
              <a:rPr lang="en-US" sz="2200" dirty="0" err="1"/>
              <a:t>kecerdasan</a:t>
            </a:r>
            <a:r>
              <a:rPr lang="en-US" sz="2200" dirty="0"/>
              <a:t> </a:t>
            </a:r>
            <a:r>
              <a:rPr lang="en-US" sz="2200" dirty="0" err="1"/>
              <a:t>manusia</a:t>
            </a:r>
            <a:r>
              <a:rPr lang="en-US" sz="2200" dirty="0"/>
              <a:t> yang </a:t>
            </a:r>
            <a:r>
              <a:rPr lang="en-US" sz="2200" dirty="0" err="1"/>
              <a:t>memberikan</a:t>
            </a:r>
            <a:r>
              <a:rPr lang="en-US" sz="2200" dirty="0"/>
              <a:t> </a:t>
            </a:r>
            <a:r>
              <a:rPr lang="en-US" sz="2200" dirty="0" err="1"/>
              <a:t>citra</a:t>
            </a:r>
            <a:r>
              <a:rPr lang="en-US" sz="2200" dirty="0"/>
              <a:t> rasa </a:t>
            </a:r>
            <a:r>
              <a:rPr lang="en-US" sz="2200" dirty="0" err="1"/>
              <a:t>tersendiri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konsumen</a:t>
            </a:r>
            <a:r>
              <a:rPr lang="en-US" sz="2200" dirty="0"/>
              <a:t> .</a:t>
            </a:r>
          </a:p>
          <a:p>
            <a:pPr marL="502920" lvl="0" indent="-457200">
              <a:buFont typeface="+mj-lt"/>
              <a:buAutoNum type="arabicParenR"/>
            </a:pPr>
            <a:r>
              <a:rPr lang="en-US" sz="2200" dirty="0" err="1"/>
              <a:t>Pengaruh</a:t>
            </a:r>
            <a:r>
              <a:rPr lang="en-US" sz="2200" dirty="0"/>
              <a:t>  </a:t>
            </a:r>
            <a:r>
              <a:rPr lang="en-US" sz="2200" dirty="0" err="1"/>
              <a:t>budaya</a:t>
            </a:r>
            <a:r>
              <a:rPr lang="en-US" sz="2200" dirty="0"/>
              <a:t> </a:t>
            </a:r>
            <a:r>
              <a:rPr lang="en-US" sz="2200" dirty="0" err="1"/>
              <a:t>terh</a:t>
            </a:r>
            <a:r>
              <a:rPr lang="id-ID" sz="2200" dirty="0"/>
              <a:t>a</a:t>
            </a:r>
            <a:r>
              <a:rPr lang="en-US" sz="2200" dirty="0"/>
              <a:t>dap </a:t>
            </a:r>
            <a:r>
              <a:rPr lang="en-US" sz="2200" dirty="0" err="1"/>
              <a:t>perilaku</a:t>
            </a:r>
            <a:r>
              <a:rPr lang="en-US" sz="2200" dirty="0"/>
              <a:t> </a:t>
            </a:r>
            <a:r>
              <a:rPr lang="en-US" sz="2200" dirty="0" err="1"/>
              <a:t>konsumen</a:t>
            </a:r>
            <a:r>
              <a:rPr lang="en-US" sz="2200" dirty="0"/>
              <a:t> </a:t>
            </a:r>
            <a:r>
              <a:rPr lang="en-US" sz="2200" dirty="0" err="1"/>
              <a:t>tercermin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kepercayaan</a:t>
            </a:r>
            <a:r>
              <a:rPr lang="en-US" sz="2200" dirty="0"/>
              <a:t>, </a:t>
            </a:r>
            <a:r>
              <a:rPr lang="en-US" sz="2200" dirty="0" err="1"/>
              <a:t>nilai-nilai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kebiasaan</a:t>
            </a:r>
            <a:r>
              <a:rPr lang="en-US" sz="2200" dirty="0"/>
              <a:t> yang </a:t>
            </a:r>
            <a:r>
              <a:rPr lang="en-US" sz="2200" dirty="0" err="1"/>
              <a:t>membantu</a:t>
            </a:r>
            <a:r>
              <a:rPr lang="en-US" sz="2200" dirty="0"/>
              <a:t> </a:t>
            </a:r>
            <a:r>
              <a:rPr lang="en-US" sz="2200" dirty="0" err="1"/>
              <a:t>mengarahkan</a:t>
            </a:r>
            <a:r>
              <a:rPr lang="en-US" sz="2200" dirty="0"/>
              <a:t> </a:t>
            </a:r>
            <a:r>
              <a:rPr lang="en-US" sz="2200" dirty="0" err="1"/>
              <a:t>perilaku</a:t>
            </a:r>
            <a:r>
              <a:rPr lang="en-US" sz="2200" dirty="0"/>
              <a:t> </a:t>
            </a:r>
            <a:r>
              <a:rPr lang="en-US" sz="2200" dirty="0" err="1"/>
              <a:t>konsumen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bertindak</a:t>
            </a:r>
            <a:r>
              <a:rPr lang="en-US" sz="2200" dirty="0"/>
              <a:t>. </a:t>
            </a:r>
          </a:p>
          <a:p>
            <a:pPr marL="502920" lvl="0" indent="-457200">
              <a:buFont typeface="+mj-lt"/>
              <a:buAutoNum type="arabicParenR"/>
            </a:pPr>
            <a:r>
              <a:rPr lang="en-US" sz="2200" dirty="0" err="1"/>
              <a:t>Kepercayaan</a:t>
            </a:r>
            <a:r>
              <a:rPr lang="en-US" sz="2200" dirty="0"/>
              <a:t> </a:t>
            </a:r>
            <a:r>
              <a:rPr lang="en-US" sz="2200" dirty="0" err="1"/>
              <a:t>terdiri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</a:t>
            </a:r>
            <a:r>
              <a:rPr lang="en-US" sz="2200" dirty="0" err="1"/>
              <a:t>sejumlah</a:t>
            </a:r>
            <a:r>
              <a:rPr lang="en-US" sz="2200" dirty="0"/>
              <a:t> </a:t>
            </a:r>
            <a:r>
              <a:rPr lang="en-US" sz="2200" dirty="0" err="1"/>
              <a:t>besar</a:t>
            </a:r>
            <a:r>
              <a:rPr lang="en-US" sz="2200" dirty="0"/>
              <a:t> </a:t>
            </a:r>
            <a:r>
              <a:rPr lang="en-US" sz="2200" dirty="0" err="1"/>
              <a:t>pernyataan</a:t>
            </a:r>
            <a:r>
              <a:rPr lang="en-US" sz="2200" dirty="0"/>
              <a:t> mental </a:t>
            </a:r>
            <a:r>
              <a:rPr lang="en-US" sz="2200" dirty="0" err="1"/>
              <a:t>dan</a:t>
            </a:r>
            <a:r>
              <a:rPr lang="en-US" sz="2200" dirty="0"/>
              <a:t> verbal yang </a:t>
            </a:r>
            <a:r>
              <a:rPr lang="en-US" sz="2200" dirty="0" err="1"/>
              <a:t>menggambarkan</a:t>
            </a:r>
            <a:r>
              <a:rPr lang="en-US" sz="2200" dirty="0"/>
              <a:t> </a:t>
            </a:r>
            <a:r>
              <a:rPr lang="en-US" sz="2200" dirty="0" err="1"/>
              <a:t>pengetahuan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penilaian</a:t>
            </a:r>
            <a:r>
              <a:rPr lang="en-US" sz="2200" dirty="0"/>
              <a:t> </a:t>
            </a:r>
            <a:r>
              <a:rPr lang="en-US" sz="2200" dirty="0" err="1"/>
              <a:t>khusus</a:t>
            </a:r>
            <a:r>
              <a:rPr lang="en-US" sz="2200" dirty="0"/>
              <a:t> </a:t>
            </a:r>
            <a:r>
              <a:rPr lang="en-US" sz="2200" dirty="0" err="1"/>
              <a:t>konsumen</a:t>
            </a:r>
            <a:r>
              <a:rPr lang="en-US" sz="2200" dirty="0"/>
              <a:t> </a:t>
            </a:r>
            <a:r>
              <a:rPr lang="en-US" sz="2200" dirty="0" err="1"/>
              <a:t>mengenai</a:t>
            </a:r>
            <a:r>
              <a:rPr lang="en-US" sz="2200" dirty="0"/>
              <a:t> orang lain, </a:t>
            </a:r>
            <a:r>
              <a:rPr lang="en-US" sz="2200" dirty="0" err="1"/>
              <a:t>tok</a:t>
            </a:r>
            <a:r>
              <a:rPr lang="id-ID" sz="2200"/>
              <a:t>o</a:t>
            </a:r>
            <a:r>
              <a:rPr lang="en-US" sz="2200"/>
              <a:t> </a:t>
            </a:r>
            <a:r>
              <a:rPr lang="en-US" sz="2200" dirty="0" err="1"/>
              <a:t>produk</a:t>
            </a:r>
            <a:r>
              <a:rPr lang="en-US" sz="2200" dirty="0"/>
              <a:t>, </a:t>
            </a:r>
            <a:r>
              <a:rPr lang="en-US" sz="2200" dirty="0" err="1"/>
              <a:t>merk</a:t>
            </a:r>
            <a:r>
              <a:rPr lang="en-US" sz="2200" dirty="0"/>
              <a:t>, </a:t>
            </a:r>
            <a:r>
              <a:rPr lang="en-US" sz="2200" dirty="0" err="1"/>
              <a:t>dll</a:t>
            </a:r>
            <a:r>
              <a:rPr lang="en-US" sz="2200" dirty="0"/>
              <a:t>. 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D.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83832619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676400"/>
            <a:ext cx="8407893" cy="4952999"/>
          </a:xfrm>
        </p:spPr>
        <p:txBody>
          <a:bodyPr>
            <a:normAutofit lnSpcReduction="10000"/>
          </a:bodyPr>
          <a:lstStyle/>
          <a:p>
            <a:pPr marL="398463" lvl="0" indent="-354013">
              <a:buNone/>
            </a:pPr>
            <a:r>
              <a:rPr lang="en-US" sz="2200" dirty="0"/>
              <a:t>4) </a:t>
            </a:r>
            <a:r>
              <a:rPr lang="en-US" sz="2200" dirty="0" err="1"/>
              <a:t>Nilai-nilai</a:t>
            </a:r>
            <a:r>
              <a:rPr lang="en-US" sz="2200" dirty="0"/>
              <a:t> </a:t>
            </a:r>
            <a:r>
              <a:rPr lang="en-US" sz="2200" dirty="0" err="1"/>
              <a:t>merupakan</a:t>
            </a:r>
            <a:r>
              <a:rPr lang="en-US" sz="2200" dirty="0"/>
              <a:t> </a:t>
            </a:r>
            <a:r>
              <a:rPr lang="en-US" sz="2200" dirty="0" err="1"/>
              <a:t>kepercayaan</a:t>
            </a:r>
            <a:r>
              <a:rPr lang="en-US" sz="2200" dirty="0"/>
              <a:t>, </a:t>
            </a:r>
            <a:r>
              <a:rPr lang="en-US" sz="2200" dirty="0" err="1"/>
              <a:t>namun</a:t>
            </a:r>
            <a:r>
              <a:rPr lang="en-US" sz="2200" dirty="0"/>
              <a:t> </a:t>
            </a:r>
            <a:r>
              <a:rPr lang="en-US" sz="2200" dirty="0" err="1"/>
              <a:t>memiliki</a:t>
            </a:r>
            <a:r>
              <a:rPr lang="en-US" sz="2200" dirty="0"/>
              <a:t> </a:t>
            </a:r>
            <a:r>
              <a:rPr lang="en-US" sz="2200" dirty="0" err="1"/>
              <a:t>perbedaan</a:t>
            </a:r>
            <a:r>
              <a:rPr lang="en-US" sz="2200" dirty="0"/>
              <a:t> </a:t>
            </a:r>
            <a:r>
              <a:rPr lang="en-US" sz="2200" dirty="0" err="1"/>
              <a:t>karena</a:t>
            </a:r>
            <a:r>
              <a:rPr lang="en-US" sz="2200" dirty="0"/>
              <a:t> </a:t>
            </a:r>
            <a:r>
              <a:rPr lang="en-US" sz="2200" dirty="0" err="1"/>
              <a:t>harus</a:t>
            </a:r>
            <a:r>
              <a:rPr lang="en-US" sz="2200" dirty="0"/>
              <a:t> </a:t>
            </a:r>
            <a:r>
              <a:rPr lang="en-US" sz="2200" dirty="0" err="1"/>
              <a:t>memenuhi</a:t>
            </a:r>
            <a:r>
              <a:rPr lang="en-US" sz="2200" dirty="0"/>
              <a:t> </a:t>
            </a:r>
            <a:r>
              <a:rPr lang="en-US" sz="2200" dirty="0" err="1"/>
              <a:t>kriteria</a:t>
            </a:r>
            <a:r>
              <a:rPr lang="en-US" sz="2200" dirty="0"/>
              <a:t> </a:t>
            </a:r>
            <a:r>
              <a:rPr lang="en-US" sz="2200" dirty="0" err="1"/>
              <a:t>yaitu</a:t>
            </a:r>
            <a:r>
              <a:rPr lang="en-US" sz="2200" dirty="0"/>
              <a:t> :</a:t>
            </a:r>
          </a:p>
          <a:p>
            <a:pPr marL="633413" lvl="0" indent="-234950"/>
            <a:r>
              <a:rPr lang="en-US" sz="2200" dirty="0"/>
              <a:t>Relative </a:t>
            </a:r>
            <a:r>
              <a:rPr lang="en-US" sz="2200" dirty="0" err="1"/>
              <a:t>sedikit</a:t>
            </a:r>
            <a:r>
              <a:rPr lang="en-US" sz="2200" dirty="0"/>
              <a:t> </a:t>
            </a:r>
            <a:r>
              <a:rPr lang="en-US" sz="2200" dirty="0" err="1"/>
              <a:t>jumlahnya</a:t>
            </a:r>
            <a:r>
              <a:rPr lang="en-US" sz="2200" dirty="0"/>
              <a:t> </a:t>
            </a:r>
          </a:p>
          <a:p>
            <a:pPr marL="633413" lvl="0" indent="-234950"/>
            <a:r>
              <a:rPr lang="en-US" sz="2200" dirty="0" err="1"/>
              <a:t>Pedoman</a:t>
            </a:r>
            <a:r>
              <a:rPr lang="en-US" sz="2200" dirty="0"/>
              <a:t> </a:t>
            </a:r>
            <a:r>
              <a:rPr lang="en-US" sz="2200" dirty="0" err="1"/>
              <a:t>perilaku</a:t>
            </a:r>
            <a:r>
              <a:rPr lang="en-US" sz="2200" dirty="0"/>
              <a:t> yang </a:t>
            </a:r>
            <a:r>
              <a:rPr lang="en-US" sz="2200" dirty="0" err="1"/>
              <a:t>tepat</a:t>
            </a:r>
            <a:r>
              <a:rPr lang="en-US" sz="2200" dirty="0"/>
              <a:t> </a:t>
            </a:r>
            <a:r>
              <a:rPr lang="en-US" sz="2200" dirty="0" err="1"/>
              <a:t>secara</a:t>
            </a:r>
            <a:r>
              <a:rPr lang="en-US" sz="2200" dirty="0"/>
              <a:t> </a:t>
            </a:r>
            <a:r>
              <a:rPr lang="en-US" sz="2200" dirty="0" err="1"/>
              <a:t>budaya</a:t>
            </a:r>
            <a:endParaRPr lang="en-US" sz="2200" dirty="0"/>
          </a:p>
          <a:p>
            <a:pPr marL="633413" lvl="0" indent="-234950"/>
            <a:r>
              <a:rPr lang="en-US" sz="2200" dirty="0" err="1"/>
              <a:t>Abadi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sulit</a:t>
            </a:r>
            <a:r>
              <a:rPr lang="en-US" sz="2200" dirty="0"/>
              <a:t> </a:t>
            </a:r>
            <a:r>
              <a:rPr lang="en-US" sz="2200" dirty="0" err="1"/>
              <a:t>diubah</a:t>
            </a:r>
            <a:endParaRPr lang="en-US" sz="2200" dirty="0"/>
          </a:p>
          <a:p>
            <a:pPr marL="633413" lvl="0" indent="-234950"/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terikat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objek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situasi</a:t>
            </a:r>
            <a:r>
              <a:rPr lang="en-US" sz="2200" dirty="0"/>
              <a:t> </a:t>
            </a:r>
            <a:r>
              <a:rPr lang="en-US" sz="2200" dirty="0" err="1"/>
              <a:t>tertentu</a:t>
            </a:r>
            <a:endParaRPr lang="en-US" sz="2200" dirty="0"/>
          </a:p>
          <a:p>
            <a:pPr marL="633413" lvl="0" indent="-234950"/>
            <a:r>
              <a:rPr lang="en-US" sz="2200" dirty="0" err="1"/>
              <a:t>Diterima</a:t>
            </a:r>
            <a:r>
              <a:rPr lang="en-US" sz="2200" dirty="0"/>
              <a:t> </a:t>
            </a:r>
            <a:r>
              <a:rPr lang="en-US" sz="2200" dirty="0" err="1"/>
              <a:t>secara</a:t>
            </a:r>
            <a:r>
              <a:rPr lang="en-US" sz="2200" dirty="0"/>
              <a:t> </a:t>
            </a:r>
            <a:r>
              <a:rPr lang="en-US" sz="2200" dirty="0" err="1"/>
              <a:t>luas</a:t>
            </a:r>
            <a:r>
              <a:rPr lang="en-US" sz="2200" dirty="0"/>
              <a:t> </a:t>
            </a:r>
            <a:r>
              <a:rPr lang="en-US" sz="2200" dirty="0" err="1"/>
              <a:t>oleh</a:t>
            </a:r>
            <a:r>
              <a:rPr lang="en-US" sz="2200" dirty="0"/>
              <a:t> </a:t>
            </a:r>
            <a:r>
              <a:rPr lang="en-US" sz="2200" dirty="0" err="1"/>
              <a:t>para</a:t>
            </a:r>
            <a:r>
              <a:rPr lang="en-US" sz="2200" dirty="0"/>
              <a:t> </a:t>
            </a:r>
            <a:r>
              <a:rPr lang="en-US" sz="2200" dirty="0" err="1"/>
              <a:t>anggota</a:t>
            </a:r>
            <a:r>
              <a:rPr lang="en-US" sz="2200" dirty="0"/>
              <a:t> </a:t>
            </a:r>
            <a:r>
              <a:rPr lang="en-US" sz="2200" dirty="0" err="1"/>
              <a:t>masyarakat</a:t>
            </a:r>
            <a:endParaRPr lang="en-US" sz="2200" dirty="0"/>
          </a:p>
          <a:p>
            <a:pPr marL="398463" lvl="0" indent="0">
              <a:buNone/>
            </a:pPr>
            <a:endParaRPr lang="en-US" sz="2200" dirty="0"/>
          </a:p>
          <a:p>
            <a:pPr marL="398463" lvl="0" indent="-354013">
              <a:buNone/>
            </a:pPr>
            <a:r>
              <a:rPr lang="en-US" sz="2200" dirty="0"/>
              <a:t>5) </a:t>
            </a:r>
            <a:r>
              <a:rPr lang="en-US" sz="2200" dirty="0" err="1"/>
              <a:t>Kebiasaan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cara</a:t>
            </a:r>
            <a:r>
              <a:rPr lang="en-US" sz="2200" dirty="0"/>
              <a:t> </a:t>
            </a:r>
            <a:r>
              <a:rPr lang="en-US" sz="2200" dirty="0" err="1"/>
              <a:t>perilaku</a:t>
            </a:r>
            <a:r>
              <a:rPr lang="en-US" sz="2200" dirty="0"/>
              <a:t> yang </a:t>
            </a:r>
            <a:r>
              <a:rPr lang="en-US" sz="2200" dirty="0" err="1"/>
              <a:t>kelihatan</a:t>
            </a:r>
            <a:r>
              <a:rPr lang="en-US" sz="2200" dirty="0"/>
              <a:t> </a:t>
            </a:r>
            <a:r>
              <a:rPr lang="en-US" sz="2200" dirty="0" err="1"/>
              <a:t>disetujui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diterima</a:t>
            </a:r>
            <a:r>
              <a:rPr lang="en-US" sz="2200" dirty="0"/>
              <a:t> </a:t>
            </a:r>
            <a:r>
              <a:rPr lang="en-US" sz="2200" dirty="0" err="1"/>
              <a:t>secara</a:t>
            </a:r>
            <a:r>
              <a:rPr lang="en-US" sz="2200" dirty="0"/>
              <a:t> </a:t>
            </a:r>
            <a:r>
              <a:rPr lang="en-US" sz="2200" dirty="0" err="1"/>
              <a:t>budaya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berbagai</a:t>
            </a:r>
            <a:r>
              <a:rPr lang="en-US" sz="2200" dirty="0"/>
              <a:t> </a:t>
            </a:r>
            <a:r>
              <a:rPr lang="en-US" sz="2200" dirty="0" err="1"/>
              <a:t>situasi</a:t>
            </a:r>
            <a:r>
              <a:rPr lang="en-US" sz="2200" dirty="0"/>
              <a:t> </a:t>
            </a:r>
            <a:r>
              <a:rPr lang="en-US" sz="2200" dirty="0" err="1"/>
              <a:t>seperti</a:t>
            </a:r>
            <a:r>
              <a:rPr lang="en-US" sz="2200" dirty="0"/>
              <a:t> </a:t>
            </a:r>
            <a:r>
              <a:rPr lang="en-US" sz="2200" dirty="0" err="1"/>
              <a:t>kebiasaan</a:t>
            </a:r>
            <a:r>
              <a:rPr lang="en-US" sz="2200" dirty="0"/>
              <a:t> </a:t>
            </a:r>
            <a:r>
              <a:rPr lang="en-US" sz="2200" dirty="0" err="1"/>
              <a:t>rutin</a:t>
            </a:r>
            <a:r>
              <a:rPr lang="en-US" sz="2200" dirty="0"/>
              <a:t>. </a:t>
            </a:r>
            <a:r>
              <a:rPr lang="en-US" sz="2200" dirty="0" err="1"/>
              <a:t>Contoh</a:t>
            </a:r>
            <a:r>
              <a:rPr lang="en-US" sz="2200" dirty="0"/>
              <a:t> “: </a:t>
            </a:r>
            <a:r>
              <a:rPr lang="en-US" sz="2200" dirty="0" err="1"/>
              <a:t>perilaku</a:t>
            </a:r>
            <a:r>
              <a:rPr lang="en-US" sz="2200" dirty="0"/>
              <a:t> </a:t>
            </a:r>
            <a:r>
              <a:rPr lang="en-US" sz="2200" dirty="0" err="1"/>
              <a:t>konsumen</a:t>
            </a:r>
            <a:r>
              <a:rPr lang="en-US" sz="2200" dirty="0"/>
              <a:t> yang </a:t>
            </a:r>
            <a:r>
              <a:rPr lang="en-US" sz="2200" dirty="0" err="1"/>
              <a:t>menambahkan</a:t>
            </a:r>
            <a:r>
              <a:rPr lang="en-US" sz="2200" dirty="0"/>
              <a:t> </a:t>
            </a:r>
            <a:r>
              <a:rPr lang="en-US" sz="2200" dirty="0" err="1"/>
              <a:t>gula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susu</a:t>
            </a:r>
            <a:r>
              <a:rPr lang="en-US" sz="2200" dirty="0"/>
              <a:t> </a:t>
            </a:r>
            <a:r>
              <a:rPr lang="en-US" sz="2200" dirty="0" err="1"/>
              <a:t>ke</a:t>
            </a:r>
            <a:r>
              <a:rPr lang="en-US" sz="2200" dirty="0"/>
              <a:t> kopi, </a:t>
            </a:r>
            <a:r>
              <a:rPr lang="en-US" sz="2200" dirty="0" err="1"/>
              <a:t>menaruh</a:t>
            </a:r>
            <a:r>
              <a:rPr lang="en-US" sz="2200" dirty="0"/>
              <a:t> </a:t>
            </a:r>
            <a:r>
              <a:rPr lang="en-US" sz="2200" dirty="0" err="1"/>
              <a:t>kecap</a:t>
            </a:r>
            <a:r>
              <a:rPr lang="en-US" sz="2200" dirty="0"/>
              <a:t> </a:t>
            </a:r>
            <a:r>
              <a:rPr lang="en-US" sz="2200" dirty="0" err="1"/>
              <a:t>ke</a:t>
            </a:r>
            <a:r>
              <a:rPr lang="en-US" sz="2200" dirty="0"/>
              <a:t> hamburger,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menaruh</a:t>
            </a:r>
            <a:r>
              <a:rPr lang="en-US" sz="2200" dirty="0"/>
              <a:t> mustard </a:t>
            </a:r>
            <a:r>
              <a:rPr lang="en-US" sz="2200" dirty="0" err="1"/>
              <a:t>ke</a:t>
            </a:r>
            <a:r>
              <a:rPr lang="en-US" sz="2200" dirty="0"/>
              <a:t> </a:t>
            </a:r>
            <a:r>
              <a:rPr lang="en-US" sz="2200" dirty="0" err="1"/>
              <a:t>sosis</a:t>
            </a:r>
            <a:r>
              <a:rPr lang="en-US" sz="2200" dirty="0"/>
              <a:t>. 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534174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2918" y="714356"/>
            <a:ext cx="8686800" cy="3786214"/>
          </a:xfrm>
        </p:spPr>
        <p:txBody>
          <a:bodyPr/>
          <a:lstStyle/>
          <a:p>
            <a:r>
              <a:rPr lang="en-US" sz="3200" dirty="0" err="1"/>
              <a:t>Jadi</a:t>
            </a:r>
            <a:r>
              <a:rPr lang="en-US" sz="3200" dirty="0"/>
              <a:t> </a:t>
            </a:r>
            <a:r>
              <a:rPr lang="en-US" sz="3200" dirty="0" err="1"/>
              <a:t>walaupun</a:t>
            </a:r>
            <a:r>
              <a:rPr lang="en-US" sz="3200" dirty="0"/>
              <a:t> </a:t>
            </a:r>
            <a:r>
              <a:rPr lang="en-US" sz="3200" dirty="0" err="1"/>
              <a:t>kepercayaan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nilai-nilai</a:t>
            </a:r>
            <a:r>
              <a:rPr lang="en-US" sz="3200" dirty="0"/>
              <a:t> </a:t>
            </a:r>
            <a:r>
              <a:rPr lang="en-US" sz="3200" dirty="0" err="1"/>
              <a:t>merupakan</a:t>
            </a:r>
            <a:r>
              <a:rPr lang="en-US" sz="3200" dirty="0"/>
              <a:t> </a:t>
            </a:r>
            <a:r>
              <a:rPr lang="en-US" sz="3200" dirty="0" err="1"/>
              <a:t>pedoman</a:t>
            </a:r>
            <a:r>
              <a:rPr lang="en-US" sz="3200" dirty="0"/>
              <a:t> </a:t>
            </a:r>
            <a:r>
              <a:rPr lang="en-US" sz="3200" dirty="0" err="1"/>
              <a:t>bagi</a:t>
            </a:r>
            <a:r>
              <a:rPr lang="en-US" sz="3200" dirty="0"/>
              <a:t> </a:t>
            </a:r>
            <a:r>
              <a:rPr lang="en-US" sz="3200" dirty="0" err="1"/>
              <a:t>perilaku</a:t>
            </a:r>
            <a:r>
              <a:rPr lang="en-US" sz="3200" dirty="0"/>
              <a:t>, </a:t>
            </a:r>
            <a:r>
              <a:rPr lang="en-US" sz="3200" dirty="0" err="1"/>
              <a:t>kebiasaan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/>
              <a:t>cara</a:t>
            </a:r>
            <a:r>
              <a:rPr lang="en-US" sz="3200" dirty="0"/>
              <a:t> </a:t>
            </a:r>
            <a:r>
              <a:rPr lang="en-US" sz="3200" dirty="0" err="1"/>
              <a:t>berprilaku</a:t>
            </a:r>
            <a:r>
              <a:rPr lang="en-US" sz="3200" dirty="0"/>
              <a:t> yang </a:t>
            </a:r>
            <a:r>
              <a:rPr lang="en-US" sz="3200" dirty="0" err="1"/>
              <a:t>biasa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diterima</a:t>
            </a:r>
            <a:endParaRPr lang="id-ID" sz="3200" dirty="0"/>
          </a:p>
        </p:txBody>
      </p:sp>
    </p:spTree>
  </p:cSld>
  <p:clrMapOvr>
    <a:masterClrMapping/>
  </p:clrMapOvr>
  <p:transition spd="slow">
    <p:diamond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29066"/>
            <a:ext cx="9144000" cy="2643206"/>
          </a:xfrm>
        </p:spPr>
      </p:pic>
      <p:pic>
        <p:nvPicPr>
          <p:cNvPr id="5" name="Picture 4" descr="http://sphotos-b.ak.fbcdn.net/hphotos-ak-prn1/21021_124818337711371_2102912041_n.jpg"/>
          <p:cNvPicPr/>
          <p:nvPr/>
        </p:nvPicPr>
        <p:blipFill>
          <a:blip r:embed="rId3"/>
          <a:srcRect t="16327"/>
          <a:stretch>
            <a:fillRect/>
          </a:stretch>
        </p:blipFill>
        <p:spPr bwMode="auto">
          <a:xfrm>
            <a:off x="1" y="0"/>
            <a:ext cx="9143999" cy="3857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0" y="3220050"/>
            <a:ext cx="9143999" cy="110799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id-ID" sz="6600" b="1" dirty="0"/>
              <a:t>Terima  kasih </a:t>
            </a:r>
            <a:endParaRPr lang="id-ID" sz="6600" dirty="0"/>
          </a:p>
        </p:txBody>
      </p:sp>
    </p:spTree>
    <p:extLst>
      <p:ext uri="{BB962C8B-B14F-4D97-AF65-F5344CB8AC3E}">
        <p14:creationId xmlns:p14="http://schemas.microsoft.com/office/powerpoint/2010/main" val="340298158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314" y="142876"/>
            <a:ext cx="4214842" cy="650083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714876" cy="6572271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0" y="500042"/>
            <a:ext cx="9144000" cy="214314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id-ID" sz="6600" dirty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IV. </a:t>
            </a:r>
            <a:r>
              <a:rPr lang="en-US" sz="6600" dirty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B</a:t>
            </a:r>
            <a:r>
              <a:rPr lang="id-ID" sz="6600" dirty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UDAYA</a:t>
            </a:r>
            <a:br>
              <a:rPr lang="en-US" sz="6600" dirty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</a:br>
            <a:r>
              <a:rPr lang="id-ID" sz="6600" dirty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DAN</a:t>
            </a:r>
            <a:r>
              <a:rPr lang="en-US" sz="6600" dirty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 K</a:t>
            </a:r>
            <a:r>
              <a:rPr lang="id-ID" sz="6600" dirty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ONSUMEN</a:t>
            </a:r>
            <a:endParaRPr lang="en-US" sz="6600" dirty="0">
              <a:solidFill>
                <a:schemeClr val="tx1"/>
              </a:solidFill>
              <a:effectLst/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01322283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amb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500042"/>
            <a:ext cx="8501122" cy="614366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amond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-Nn5JwJKEfp4/VBEJ1AyrjOI/AAAAAAAAAQA/XL_rFvTNyG8/s1600/Shopp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76"/>
            <a:ext cx="8858280" cy="657227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amond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501121" cy="804865"/>
          </a:xfrm>
        </p:spPr>
        <p:txBody>
          <a:bodyPr/>
          <a:lstStyle/>
          <a:p>
            <a:r>
              <a:rPr lang="id-ID" dirty="0"/>
              <a:t>A.</a:t>
            </a:r>
            <a:r>
              <a:t> P</a:t>
            </a:r>
            <a:r>
              <a:rPr lang="id-ID" dirty="0"/>
              <a:t>ENGERTIAN BUDAYA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58" y="1428736"/>
            <a:ext cx="8358245" cy="4857784"/>
          </a:xfrm>
        </p:spPr>
        <p:txBody>
          <a:bodyPr>
            <a:normAutofit/>
          </a:bodyPr>
          <a:lstStyle/>
          <a:p>
            <a:r>
              <a:rPr lang="en-US" sz="4000" b="1" dirty="0" err="1">
                <a:solidFill>
                  <a:schemeClr val="tx1"/>
                </a:solidFill>
              </a:rPr>
              <a:t>Budaya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diartikan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keseluruhan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pengetahuan</a:t>
            </a:r>
            <a:r>
              <a:rPr lang="en-US" sz="4000" b="1" dirty="0">
                <a:solidFill>
                  <a:schemeClr val="tx1"/>
                </a:solidFill>
              </a:rPr>
              <a:t>, </a:t>
            </a:r>
            <a:r>
              <a:rPr lang="en-US" sz="4000" b="1" dirty="0" err="1">
                <a:solidFill>
                  <a:schemeClr val="tx1"/>
                </a:solidFill>
              </a:rPr>
              <a:t>sikap</a:t>
            </a:r>
            <a:r>
              <a:rPr lang="en-US" sz="4000" b="1" dirty="0">
                <a:solidFill>
                  <a:schemeClr val="tx1"/>
                </a:solidFill>
              </a:rPr>
              <a:t>, </a:t>
            </a:r>
            <a:r>
              <a:rPr lang="en-US" sz="4000" b="1" dirty="0" err="1">
                <a:solidFill>
                  <a:schemeClr val="tx1"/>
                </a:solidFill>
              </a:rPr>
              <a:t>dan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pola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perilaku</a:t>
            </a:r>
            <a:r>
              <a:rPr lang="en-US" sz="4000" b="1" dirty="0">
                <a:solidFill>
                  <a:schemeClr val="tx1"/>
                </a:solidFill>
              </a:rPr>
              <a:t> yang </a:t>
            </a:r>
            <a:r>
              <a:rPr lang="en-US" sz="4000" b="1" dirty="0" err="1">
                <a:solidFill>
                  <a:schemeClr val="tx1"/>
                </a:solidFill>
              </a:rPr>
              <a:t>merupakan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kebiasaan</a:t>
            </a:r>
            <a:r>
              <a:rPr lang="en-US" sz="4000" b="1" dirty="0">
                <a:solidFill>
                  <a:schemeClr val="tx1"/>
                </a:solidFill>
              </a:rPr>
              <a:t> yang </a:t>
            </a:r>
            <a:r>
              <a:rPr lang="en-US" sz="4000" b="1" dirty="0" err="1">
                <a:solidFill>
                  <a:schemeClr val="tx1"/>
                </a:solidFill>
              </a:rPr>
              <a:t>dimiliki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dan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diwariskan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oleh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anggota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masyarakat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tertentu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secara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turun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temurun</a:t>
            </a:r>
            <a:r>
              <a:rPr lang="en-US" sz="4000" b="1" dirty="0">
                <a:solidFill>
                  <a:schemeClr val="tx1"/>
                </a:solidFill>
              </a:rPr>
              <a:t>.</a:t>
            </a:r>
          </a:p>
          <a:p>
            <a:endParaRPr lang="id-ID" sz="4000" dirty="0"/>
          </a:p>
        </p:txBody>
      </p:sp>
    </p:spTree>
  </p:cSld>
  <p:clrMapOvr>
    <a:masterClrMapping/>
  </p:clrMapOvr>
  <p:transition spd="slow">
    <p:diamond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500042"/>
            <a:ext cx="8786842" cy="562643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id-ID" sz="2400" dirty="0">
              <a:solidFill>
                <a:srgbClr val="FFFF00"/>
              </a:solidFill>
            </a:endParaRPr>
          </a:p>
          <a:p>
            <a:endParaRPr lang="id-ID" sz="3200" dirty="0">
              <a:solidFill>
                <a:schemeClr val="bg1"/>
              </a:solidFill>
            </a:endParaRPr>
          </a:p>
          <a:p>
            <a:endParaRPr lang="id-ID" sz="3200" dirty="0">
              <a:solidFill>
                <a:schemeClr val="bg1"/>
              </a:solidFill>
            </a:endParaRPr>
          </a:p>
          <a:p>
            <a:pPr algn="ctr"/>
            <a:r>
              <a:rPr lang="id-ID" sz="3200" dirty="0">
                <a:solidFill>
                  <a:schemeClr val="tx1"/>
                </a:solidFill>
              </a:rPr>
              <a:t>Budaya adalah hasil </a:t>
            </a:r>
            <a:r>
              <a:rPr lang="id-ID" sz="3200">
                <a:solidFill>
                  <a:schemeClr val="tx1"/>
                </a:solidFill>
              </a:rPr>
              <a:t>kreativitas manusia </a:t>
            </a:r>
            <a:r>
              <a:rPr lang="id-ID" sz="3200" dirty="0">
                <a:solidFill>
                  <a:schemeClr val="tx1"/>
                </a:solidFill>
              </a:rPr>
              <a:t>dari satu generasi ke generasi berikutnya yang sangat menentukan bentuk prilaku dalam kehidupannya sebagai anggota masyarakat.</a:t>
            </a:r>
          </a:p>
          <a:p>
            <a:pPr algn="ctr"/>
            <a:endParaRPr lang="id-ID" sz="3200" dirty="0">
              <a:solidFill>
                <a:schemeClr val="tx1"/>
              </a:solidFill>
            </a:endParaRPr>
          </a:p>
          <a:p>
            <a:pPr algn="ctr"/>
            <a:r>
              <a:rPr lang="id-ID" sz="3200" dirty="0">
                <a:solidFill>
                  <a:schemeClr val="tx1"/>
                </a:solidFill>
              </a:rPr>
              <a:t>Dalam konteks perilaku konsumen budaya diartikan sebagai keseluruhan kepercayaan, nilai-nilai kebiasaan yang dipelajari yang dapat membantu mengarahkan perilaku konsumen pada anggota masyarakat tertentu.</a:t>
            </a:r>
          </a:p>
          <a:p>
            <a:pPr marL="4572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67724348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55492" cy="50292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wujud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: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/>
          </a:p>
          <a:p>
            <a:pPr lvl="0"/>
            <a:r>
              <a:rPr lang="en-US" dirty="0" err="1"/>
              <a:t>Mentifact</a:t>
            </a:r>
            <a:endParaRPr lang="en-US" dirty="0"/>
          </a:p>
          <a:p>
            <a:pPr lvl="0" algn="r"/>
            <a:r>
              <a:rPr lang="en-US" dirty="0" err="1"/>
              <a:t>Sosiofact</a:t>
            </a:r>
            <a:r>
              <a:rPr lang="en-US" dirty="0"/>
              <a:t> 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marL="45720" lvl="0" indent="0">
              <a:buNone/>
            </a:pPr>
            <a:endParaRPr lang="en-US" dirty="0"/>
          </a:p>
          <a:p>
            <a:pPr lvl="0"/>
            <a:r>
              <a:rPr lang="en-US" dirty="0" err="1"/>
              <a:t>Arfetact</a:t>
            </a:r>
            <a:endParaRPr lang="en-US" dirty="0"/>
          </a:p>
        </p:txBody>
      </p:sp>
      <p:sp>
        <p:nvSpPr>
          <p:cNvPr id="4" name="Rectangular Callout 3"/>
          <p:cNvSpPr/>
          <p:nvPr/>
        </p:nvSpPr>
        <p:spPr>
          <a:xfrm>
            <a:off x="2819400" y="2438400"/>
            <a:ext cx="3200400" cy="1066800"/>
          </a:xfrm>
          <a:prstGeom prst="wedgeRectCallout">
            <a:avLst>
              <a:gd name="adj1" fmla="val -71985"/>
              <a:gd name="adj2" fmla="val 58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, ide, </a:t>
            </a:r>
            <a:r>
              <a:rPr lang="en-US" dirty="0" err="1"/>
              <a:t>pikiran</a:t>
            </a:r>
            <a:r>
              <a:rPr lang="en-US" dirty="0"/>
              <a:t> , </a:t>
            </a:r>
            <a:r>
              <a:rPr lang="en-US" dirty="0" err="1"/>
              <a:t>sikap</a:t>
            </a:r>
            <a:r>
              <a:rPr lang="en-US" dirty="0"/>
              <a:t>, </a:t>
            </a:r>
            <a:r>
              <a:rPr lang="en-US" dirty="0" err="1"/>
              <a:t>dll</a:t>
            </a:r>
            <a:endParaRPr lang="en-US" dirty="0"/>
          </a:p>
          <a:p>
            <a:pPr algn="ctr"/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7" name="Rectangular Callout 6"/>
          <p:cNvSpPr/>
          <p:nvPr/>
        </p:nvSpPr>
        <p:spPr>
          <a:xfrm>
            <a:off x="1828800" y="4136922"/>
            <a:ext cx="3200400" cy="1066800"/>
          </a:xfrm>
          <a:prstGeom prst="wedgeRectCallout">
            <a:avLst>
              <a:gd name="adj1" fmla="val -54934"/>
              <a:gd name="adj2" fmla="val 680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/>
              <a:t> </a:t>
            </a:r>
            <a:r>
              <a:rPr lang="en-US" dirty="0" err="1"/>
              <a:t>benda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, </a:t>
            </a:r>
            <a:r>
              <a:rPr lang="en-US" dirty="0" err="1"/>
              <a:t>rumah</a:t>
            </a:r>
            <a:r>
              <a:rPr lang="en-US" dirty="0"/>
              <a:t>, </a:t>
            </a:r>
            <a:r>
              <a:rPr lang="en-US" dirty="0" err="1"/>
              <a:t>mobil</a:t>
            </a:r>
            <a:r>
              <a:rPr lang="en-US" dirty="0"/>
              <a:t>,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konsumsi</a:t>
            </a:r>
            <a:r>
              <a:rPr lang="en-US" dirty="0"/>
              <a:t>, </a:t>
            </a:r>
            <a:r>
              <a:rPr lang="en-US" dirty="0" err="1"/>
              <a:t>dll</a:t>
            </a:r>
            <a:r>
              <a:rPr lang="en-US" dirty="0"/>
              <a:t>.</a:t>
            </a:r>
          </a:p>
          <a:p>
            <a:pPr algn="ctr"/>
            <a:endParaRPr lang="en-US" dirty="0"/>
          </a:p>
        </p:txBody>
      </p:sp>
      <p:sp>
        <p:nvSpPr>
          <p:cNvPr id="8" name="Rectangular Callout 7"/>
          <p:cNvSpPr/>
          <p:nvPr/>
        </p:nvSpPr>
        <p:spPr>
          <a:xfrm>
            <a:off x="5486400" y="4257368"/>
            <a:ext cx="3200400" cy="1654277"/>
          </a:xfrm>
          <a:prstGeom prst="wedgeRectCallout">
            <a:avLst>
              <a:gd name="adj1" fmla="val 43683"/>
              <a:gd name="adj2" fmla="val -915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 err="1"/>
              <a:t>aktifitas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system </a:t>
            </a:r>
            <a:r>
              <a:rPr lang="en-US" dirty="0" err="1"/>
              <a:t>nilai</a:t>
            </a:r>
            <a:r>
              <a:rPr lang="en-US" dirty="0"/>
              <a:t>, moral, </a:t>
            </a:r>
            <a:r>
              <a:rPr lang="en-US" dirty="0" err="1"/>
              <a:t>norma</a:t>
            </a:r>
            <a:r>
              <a:rPr lang="en-US" dirty="0"/>
              <a:t>,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istiadat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966892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600200"/>
            <a:ext cx="8407893" cy="5029200"/>
          </a:xfrm>
        </p:spPr>
        <p:txBody>
          <a:bodyPr>
            <a:noAutofit/>
          </a:bodyPr>
          <a:lstStyle/>
          <a:p>
            <a:pPr marL="45720" lvl="0" indent="0">
              <a:buNone/>
            </a:pPr>
            <a:r>
              <a:rPr lang="en-US" sz="2200" dirty="0"/>
              <a:t>1. </a:t>
            </a:r>
            <a:r>
              <a:rPr lang="en-US" sz="2100" dirty="0" err="1"/>
              <a:t>Sifat</a:t>
            </a:r>
            <a:r>
              <a:rPr lang="en-US" sz="2100" dirty="0"/>
              <a:t> </a:t>
            </a:r>
            <a:r>
              <a:rPr lang="en-US" sz="2100" dirty="0" err="1"/>
              <a:t>Budaya</a:t>
            </a:r>
            <a:r>
              <a:rPr lang="en-US" sz="2100" dirty="0"/>
              <a:t> </a:t>
            </a:r>
          </a:p>
          <a:p>
            <a:pPr marL="574675" lvl="0" indent="-234950"/>
            <a:r>
              <a:rPr lang="en-US" sz="2100" dirty="0" err="1"/>
              <a:t>Dapat</a:t>
            </a:r>
            <a:r>
              <a:rPr lang="en-US" sz="2100" dirty="0"/>
              <a:t> </a:t>
            </a:r>
            <a:r>
              <a:rPr lang="en-US" sz="2100" dirty="0" err="1"/>
              <a:t>dipelajari</a:t>
            </a:r>
            <a:r>
              <a:rPr lang="en-US" sz="2100" dirty="0"/>
              <a:t> </a:t>
            </a:r>
            <a:r>
              <a:rPr lang="en-US" sz="2100" dirty="0" err="1"/>
              <a:t>melalui</a:t>
            </a:r>
            <a:r>
              <a:rPr lang="en-US" sz="2100" dirty="0"/>
              <a:t> </a:t>
            </a:r>
            <a:r>
              <a:rPr lang="en-US" sz="2100" dirty="0" err="1"/>
              <a:t>bahasa</a:t>
            </a:r>
            <a:r>
              <a:rPr lang="en-US" sz="2100" dirty="0"/>
              <a:t> </a:t>
            </a:r>
            <a:r>
              <a:rPr lang="en-US" sz="2100" dirty="0" err="1"/>
              <a:t>baik</a:t>
            </a:r>
            <a:r>
              <a:rPr lang="en-US" sz="2100" dirty="0"/>
              <a:t> </a:t>
            </a:r>
            <a:r>
              <a:rPr lang="en-US" sz="2100" dirty="0" err="1"/>
              <a:t>secara</a:t>
            </a:r>
            <a:r>
              <a:rPr lang="en-US" sz="2100" dirty="0"/>
              <a:t> formal </a:t>
            </a:r>
            <a:r>
              <a:rPr lang="en-US" sz="2100" dirty="0" err="1"/>
              <a:t>maupun</a:t>
            </a:r>
            <a:r>
              <a:rPr lang="en-US" sz="2100" dirty="0"/>
              <a:t> informal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/>
              <a:t>teknis</a:t>
            </a:r>
            <a:r>
              <a:rPr lang="en-US" sz="2100" dirty="0"/>
              <a:t>.</a:t>
            </a:r>
          </a:p>
          <a:p>
            <a:pPr marL="574675" lvl="0" indent="-234950"/>
            <a:r>
              <a:rPr lang="en-US" sz="2100" dirty="0" err="1"/>
              <a:t>Milik</a:t>
            </a:r>
            <a:r>
              <a:rPr lang="en-US" sz="2100" dirty="0"/>
              <a:t> </a:t>
            </a:r>
            <a:r>
              <a:rPr lang="en-US" sz="2100" dirty="0" err="1"/>
              <a:t>bersama</a:t>
            </a:r>
            <a:r>
              <a:rPr lang="en-US" sz="2100" dirty="0"/>
              <a:t>, </a:t>
            </a:r>
            <a:r>
              <a:rPr lang="en-US" sz="2100" dirty="0" err="1"/>
              <a:t>awalnya</a:t>
            </a:r>
            <a:r>
              <a:rPr lang="en-US" sz="2100" dirty="0"/>
              <a:t> </a:t>
            </a:r>
            <a:r>
              <a:rPr lang="en-US" sz="2100" dirty="0" err="1"/>
              <a:t>milik</a:t>
            </a:r>
            <a:r>
              <a:rPr lang="en-US" sz="2100" dirty="0"/>
              <a:t> </a:t>
            </a:r>
            <a:r>
              <a:rPr lang="en-US" sz="2100" dirty="0" err="1"/>
              <a:t>individu</a:t>
            </a:r>
            <a:r>
              <a:rPr lang="en-US" sz="2100" dirty="0"/>
              <a:t>, </a:t>
            </a:r>
            <a:r>
              <a:rPr lang="en-US" sz="2100" dirty="0" err="1"/>
              <a:t>akibat</a:t>
            </a:r>
            <a:r>
              <a:rPr lang="en-US" sz="2100" dirty="0"/>
              <a:t> </a:t>
            </a:r>
            <a:r>
              <a:rPr lang="en-US" sz="2100" dirty="0" err="1"/>
              <a:t>adanya</a:t>
            </a:r>
            <a:r>
              <a:rPr lang="en-US" sz="2100" dirty="0"/>
              <a:t> </a:t>
            </a:r>
            <a:r>
              <a:rPr lang="en-US" sz="2100" dirty="0" err="1"/>
              <a:t>interaksi</a:t>
            </a:r>
            <a:r>
              <a:rPr lang="en-US" sz="2100" dirty="0"/>
              <a:t> </a:t>
            </a:r>
            <a:r>
              <a:rPr lang="en-US" sz="2100" dirty="0" err="1"/>
              <a:t>dalam</a:t>
            </a:r>
            <a:r>
              <a:rPr lang="en-US" sz="2100" dirty="0"/>
              <a:t> </a:t>
            </a:r>
            <a:r>
              <a:rPr lang="en-US" sz="2100" dirty="0" err="1"/>
              <a:t>masyarakat</a:t>
            </a:r>
            <a:r>
              <a:rPr lang="en-US" sz="2100" dirty="0"/>
              <a:t>, </a:t>
            </a:r>
            <a:r>
              <a:rPr lang="en-US" sz="2100" dirty="0" err="1"/>
              <a:t>budaya</a:t>
            </a:r>
            <a:r>
              <a:rPr lang="en-US" sz="2100" dirty="0"/>
              <a:t> </a:t>
            </a:r>
            <a:r>
              <a:rPr lang="en-US" sz="2100" dirty="0" err="1"/>
              <a:t>diakui</a:t>
            </a:r>
            <a:r>
              <a:rPr lang="en-US" sz="2100" dirty="0"/>
              <a:t> </a:t>
            </a:r>
            <a:r>
              <a:rPr lang="en-US" sz="2100" dirty="0" err="1"/>
              <a:t>milik</a:t>
            </a:r>
            <a:r>
              <a:rPr lang="en-US" sz="2100" dirty="0"/>
              <a:t> </a:t>
            </a:r>
            <a:r>
              <a:rPr lang="en-US" sz="2100" dirty="0" err="1"/>
              <a:t>bersama</a:t>
            </a:r>
            <a:r>
              <a:rPr lang="en-US" sz="2100" dirty="0"/>
              <a:t>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/>
              <a:t>digunakan</a:t>
            </a:r>
            <a:r>
              <a:rPr lang="en-US" sz="2100" dirty="0"/>
              <a:t> </a:t>
            </a:r>
            <a:r>
              <a:rPr lang="en-US" sz="2100" dirty="0" err="1"/>
              <a:t>secara</a:t>
            </a:r>
            <a:r>
              <a:rPr lang="en-US" sz="2100" dirty="0"/>
              <a:t> </a:t>
            </a:r>
            <a:r>
              <a:rPr lang="en-US" sz="2100" dirty="0" err="1"/>
              <a:t>bersama-sama</a:t>
            </a:r>
            <a:r>
              <a:rPr lang="en-US" sz="2100" dirty="0"/>
              <a:t> pula. </a:t>
            </a:r>
          </a:p>
          <a:p>
            <a:pPr marL="574675" lvl="0" indent="-234950"/>
            <a:r>
              <a:rPr lang="en-US" sz="2100" dirty="0" err="1"/>
              <a:t>Dinamis</a:t>
            </a:r>
            <a:r>
              <a:rPr lang="en-US" sz="2100" dirty="0"/>
              <a:t>, </a:t>
            </a:r>
            <a:r>
              <a:rPr lang="en-US" sz="2100" dirty="0" err="1"/>
              <a:t>budaya</a:t>
            </a:r>
            <a:r>
              <a:rPr lang="en-US" sz="2100" dirty="0"/>
              <a:t> </a:t>
            </a:r>
            <a:r>
              <a:rPr lang="en-US" sz="2100" dirty="0" err="1"/>
              <a:t>mudah</a:t>
            </a:r>
            <a:r>
              <a:rPr lang="en-US" sz="2100" dirty="0"/>
              <a:t> </a:t>
            </a:r>
            <a:r>
              <a:rPr lang="en-US" sz="2100" dirty="0" err="1"/>
              <a:t>berubah</a:t>
            </a:r>
            <a:r>
              <a:rPr lang="en-US" sz="2100" dirty="0"/>
              <a:t>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/>
              <a:t>dapat</a:t>
            </a:r>
            <a:r>
              <a:rPr lang="en-US" sz="2100" dirty="0"/>
              <a:t> </a:t>
            </a:r>
            <a:r>
              <a:rPr lang="en-US" sz="2100" dirty="0" err="1"/>
              <a:t>menyesuaikan</a:t>
            </a:r>
            <a:r>
              <a:rPr lang="en-US" sz="2100" dirty="0"/>
              <a:t>.</a:t>
            </a:r>
          </a:p>
          <a:p>
            <a:pPr marL="45720" indent="0">
              <a:buNone/>
            </a:pPr>
            <a:r>
              <a:rPr lang="en-US" sz="1600" dirty="0"/>
              <a:t> </a:t>
            </a:r>
          </a:p>
          <a:p>
            <a:pPr marL="45720" lvl="0" indent="0">
              <a:buNone/>
            </a:pPr>
            <a:r>
              <a:rPr lang="en-US" sz="2100" dirty="0"/>
              <a:t>2. </a:t>
            </a:r>
            <a:r>
              <a:rPr lang="en-US" sz="2100" dirty="0" err="1"/>
              <a:t>Fungsi</a:t>
            </a:r>
            <a:r>
              <a:rPr lang="en-US" sz="2100" dirty="0"/>
              <a:t> </a:t>
            </a:r>
            <a:r>
              <a:rPr lang="en-US" sz="2100" dirty="0" err="1"/>
              <a:t>Budaya</a:t>
            </a:r>
            <a:r>
              <a:rPr lang="en-US" sz="2100" dirty="0"/>
              <a:t> </a:t>
            </a:r>
          </a:p>
          <a:p>
            <a:pPr marL="574675" lvl="0" indent="-234950"/>
            <a:r>
              <a:rPr lang="en-US" sz="2100" dirty="0" err="1"/>
              <a:t>Dapat</a:t>
            </a:r>
            <a:r>
              <a:rPr lang="en-US" sz="2100" dirty="0"/>
              <a:t> </a:t>
            </a:r>
            <a:r>
              <a:rPr lang="en-US" sz="2100" dirty="0" err="1"/>
              <a:t>memenuhi</a:t>
            </a:r>
            <a:r>
              <a:rPr lang="en-US" sz="2100" dirty="0"/>
              <a:t> </a:t>
            </a:r>
            <a:r>
              <a:rPr lang="en-US" sz="2100" dirty="0" err="1"/>
              <a:t>kebutuhan</a:t>
            </a:r>
            <a:r>
              <a:rPr lang="en-US" sz="2100" dirty="0"/>
              <a:t> </a:t>
            </a:r>
            <a:r>
              <a:rPr lang="en-US" sz="2100" dirty="0" err="1"/>
              <a:t>hidup</a:t>
            </a:r>
            <a:r>
              <a:rPr lang="en-US" sz="2100" dirty="0"/>
              <a:t> </a:t>
            </a:r>
            <a:r>
              <a:rPr lang="en-US" sz="2100" dirty="0" err="1"/>
              <a:t>manusia</a:t>
            </a:r>
            <a:r>
              <a:rPr lang="en-US" sz="2100" dirty="0"/>
              <a:t> </a:t>
            </a:r>
          </a:p>
          <a:p>
            <a:pPr marL="574675" lvl="0" indent="-234950"/>
            <a:r>
              <a:rPr lang="en-US" sz="2100" dirty="0" err="1"/>
              <a:t>Dapat</a:t>
            </a:r>
            <a:r>
              <a:rPr lang="en-US" sz="2100" dirty="0"/>
              <a:t> </a:t>
            </a:r>
            <a:r>
              <a:rPr lang="en-US" sz="2100" dirty="0" err="1"/>
              <a:t>memberikan</a:t>
            </a:r>
            <a:r>
              <a:rPr lang="en-US" sz="2100" dirty="0"/>
              <a:t> </a:t>
            </a:r>
            <a:r>
              <a:rPr lang="en-US" sz="2100" dirty="0" err="1"/>
              <a:t>arahan</a:t>
            </a:r>
            <a:r>
              <a:rPr lang="en-US" sz="2100" dirty="0"/>
              <a:t>, </a:t>
            </a:r>
            <a:r>
              <a:rPr lang="en-US" sz="2100" dirty="0" err="1"/>
              <a:t>aturan</a:t>
            </a:r>
            <a:r>
              <a:rPr lang="en-US" sz="2100" dirty="0"/>
              <a:t>, </a:t>
            </a:r>
            <a:r>
              <a:rPr lang="en-US" sz="2100" dirty="0" err="1"/>
              <a:t>pedoman</a:t>
            </a:r>
            <a:r>
              <a:rPr lang="en-US" sz="2100" dirty="0"/>
              <a:t> </a:t>
            </a:r>
            <a:r>
              <a:rPr lang="en-US" sz="2100" dirty="0" err="1"/>
              <a:t>perilaku</a:t>
            </a:r>
            <a:r>
              <a:rPr lang="en-US" sz="2100" dirty="0"/>
              <a:t>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/>
              <a:t>semua</a:t>
            </a:r>
            <a:r>
              <a:rPr lang="en-US" sz="2100" dirty="0"/>
              <a:t> </a:t>
            </a:r>
            <a:r>
              <a:rPr lang="en-US" sz="2100" dirty="0" err="1"/>
              <a:t>tahap</a:t>
            </a:r>
            <a:r>
              <a:rPr lang="en-US" sz="2100" dirty="0"/>
              <a:t> </a:t>
            </a:r>
            <a:r>
              <a:rPr lang="en-US" sz="2100" dirty="0" err="1"/>
              <a:t>pemecahan</a:t>
            </a:r>
            <a:r>
              <a:rPr lang="en-US" sz="2100" dirty="0"/>
              <a:t> </a:t>
            </a:r>
            <a:r>
              <a:rPr lang="en-US" sz="2100" dirty="0" err="1"/>
              <a:t>masalah</a:t>
            </a:r>
            <a:r>
              <a:rPr lang="en-US" sz="2100" dirty="0"/>
              <a:t>.</a:t>
            </a:r>
          </a:p>
          <a:p>
            <a:pPr marL="574675" lvl="0" indent="-234950"/>
            <a:r>
              <a:rPr lang="en-US" sz="2100" dirty="0" err="1"/>
              <a:t>Dapat</a:t>
            </a:r>
            <a:r>
              <a:rPr lang="en-US" sz="2100" dirty="0"/>
              <a:t> </a:t>
            </a:r>
            <a:r>
              <a:rPr lang="en-US" sz="2100" dirty="0" err="1"/>
              <a:t>memberikan</a:t>
            </a:r>
            <a:r>
              <a:rPr lang="en-US" sz="2100" dirty="0"/>
              <a:t> </a:t>
            </a:r>
            <a:r>
              <a:rPr lang="en-US" sz="2100" dirty="0" err="1"/>
              <a:t>wawasan</a:t>
            </a:r>
            <a:r>
              <a:rPr lang="en-US" sz="2100" dirty="0"/>
              <a:t> </a:t>
            </a:r>
            <a:r>
              <a:rPr lang="en-US" sz="2100" dirty="0" err="1"/>
              <a:t>tentang</a:t>
            </a:r>
            <a:r>
              <a:rPr lang="en-US" sz="2100" dirty="0"/>
              <a:t> </a:t>
            </a:r>
            <a:r>
              <a:rPr lang="en-US" sz="2100" dirty="0" err="1"/>
              <a:t>kesesuaian</a:t>
            </a:r>
            <a:r>
              <a:rPr lang="en-US" sz="2100" dirty="0"/>
              <a:t> </a:t>
            </a:r>
          </a:p>
          <a:p>
            <a:endParaRPr lang="en-US" sz="2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b.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2457716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2133599"/>
            <a:ext cx="8407893" cy="3992879"/>
          </a:xfrm>
        </p:spPr>
        <p:txBody>
          <a:bodyPr/>
          <a:lstStyle/>
          <a:p>
            <a:pPr marL="45720" indent="0" algn="ctr">
              <a:buNone/>
            </a:pPr>
            <a:r>
              <a:rPr lang="en-US" sz="3200" dirty="0" err="1"/>
              <a:t>Dampak</a:t>
            </a:r>
            <a:r>
              <a:rPr lang="en-US" sz="3200" dirty="0"/>
              <a:t> </a:t>
            </a:r>
            <a:r>
              <a:rPr lang="en-US" sz="3200" dirty="0" err="1"/>
              <a:t>budaya</a:t>
            </a:r>
            <a:r>
              <a:rPr lang="en-US" sz="3200" dirty="0"/>
              <a:t> </a:t>
            </a:r>
            <a:r>
              <a:rPr lang="en-US" sz="3200" dirty="0" err="1"/>
              <a:t>atas</a:t>
            </a:r>
            <a:r>
              <a:rPr lang="en-US" sz="3200" dirty="0"/>
              <a:t> </a:t>
            </a:r>
            <a:r>
              <a:rPr lang="en-US" sz="3200" dirty="0" err="1"/>
              <a:t>masayarakat</a:t>
            </a:r>
            <a:r>
              <a:rPr lang="en-US" sz="3200" dirty="0"/>
              <a:t> </a:t>
            </a:r>
            <a:r>
              <a:rPr lang="en-US" sz="3200" dirty="0" err="1"/>
              <a:t>demikian</a:t>
            </a:r>
            <a:r>
              <a:rPr lang="en-US" sz="3200" dirty="0"/>
              <a:t> </a:t>
            </a:r>
            <a:r>
              <a:rPr lang="en-US" sz="3200" dirty="0" err="1"/>
              <a:t>alami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berurat</a:t>
            </a:r>
            <a:r>
              <a:rPr lang="en-US" sz="3200" dirty="0"/>
              <a:t> </a:t>
            </a:r>
            <a:r>
              <a:rPr lang="en-US" sz="3200" dirty="0" err="1"/>
              <a:t>akar</a:t>
            </a:r>
            <a:r>
              <a:rPr lang="en-US" sz="3200" dirty="0"/>
              <a:t>, </a:t>
            </a:r>
            <a:r>
              <a:rPr lang="en-US" sz="3200" dirty="0" err="1"/>
              <a:t>sehingga</a:t>
            </a:r>
            <a:r>
              <a:rPr lang="en-US" sz="3200" dirty="0"/>
              <a:t> </a:t>
            </a:r>
            <a:r>
              <a:rPr lang="en-US" sz="3200" dirty="0" err="1"/>
              <a:t>pengaruhnya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berfungsi</a:t>
            </a:r>
            <a:r>
              <a:rPr lang="en-US" sz="3200" dirty="0"/>
              <a:t> </a:t>
            </a:r>
            <a:r>
              <a:rPr lang="en-US" sz="3200" dirty="0" err="1"/>
              <a:t>memberikan</a:t>
            </a:r>
            <a:r>
              <a:rPr lang="en-US" sz="3200" dirty="0"/>
              <a:t> </a:t>
            </a:r>
            <a:r>
              <a:rPr lang="en-US" sz="3200" dirty="0" err="1"/>
              <a:t>cara</a:t>
            </a:r>
            <a:r>
              <a:rPr lang="en-US" sz="3200" dirty="0"/>
              <a:t>, </a:t>
            </a:r>
            <a:r>
              <a:rPr lang="en-US" sz="3200" dirty="0" err="1"/>
              <a:t>arah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pedoman</a:t>
            </a:r>
            <a:r>
              <a:rPr lang="en-US" sz="3200" dirty="0"/>
              <a:t> </a:t>
            </a:r>
            <a:r>
              <a:rPr lang="en-US" sz="3200" dirty="0" err="1"/>
              <a:t>kepada</a:t>
            </a:r>
            <a:r>
              <a:rPr lang="en-US" sz="3200" dirty="0"/>
              <a:t> </a:t>
            </a:r>
            <a:r>
              <a:rPr lang="en-US" sz="3200" dirty="0" err="1"/>
              <a:t>anggota</a:t>
            </a:r>
            <a:r>
              <a:rPr lang="en-US" sz="3200" dirty="0"/>
              <a:t> </a:t>
            </a:r>
            <a:r>
              <a:rPr lang="en-US" sz="3200" dirty="0" err="1"/>
              <a:t>masyarakat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konsumen</a:t>
            </a:r>
            <a:r>
              <a:rPr lang="en-US" sz="3200" dirty="0"/>
              <a:t>. </a:t>
            </a: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755873"/>
      </p:ext>
    </p:extLst>
  </p:cSld>
  <p:clrMapOvr>
    <a:masterClrMapping/>
  </p:clrMapOvr>
  <p:transition spd="slow">
    <p:diamond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332</TotalTime>
  <Words>688</Words>
  <Application>Microsoft Office PowerPoint</Application>
  <PresentationFormat>On-screen Show (4:3)</PresentationFormat>
  <Paragraphs>80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Aharoni</vt:lpstr>
      <vt:lpstr>Arial</vt:lpstr>
      <vt:lpstr>Calibri</vt:lpstr>
      <vt:lpstr>Century Gothic</vt:lpstr>
      <vt:lpstr>Courier New</vt:lpstr>
      <vt:lpstr>Franklin Gothic Medium</vt:lpstr>
      <vt:lpstr>Palatino Linotype</vt:lpstr>
      <vt:lpstr>Wingdings</vt:lpstr>
      <vt:lpstr>Wingdings 2</vt:lpstr>
      <vt:lpstr>Grid</vt:lpstr>
      <vt:lpstr>Executive</vt:lpstr>
      <vt:lpstr>PowerPoint Presentation</vt:lpstr>
      <vt:lpstr>IV. BUDAYA DAN KONSUMEN</vt:lpstr>
      <vt:lpstr>PowerPoint Presentation</vt:lpstr>
      <vt:lpstr>PowerPoint Presentation</vt:lpstr>
      <vt:lpstr>A. PENGERTIAN BUDAYA </vt:lpstr>
      <vt:lpstr>PowerPoint Presentation</vt:lpstr>
      <vt:lpstr>PowerPoint Presentation</vt:lpstr>
      <vt:lpstr>b. Sifat dan Fungsi Budaya </vt:lpstr>
      <vt:lpstr>PowerPoint Presentation</vt:lpstr>
      <vt:lpstr>C. Budaya dan Konsumsi </vt:lpstr>
      <vt:lpstr>D. Peran Budaya Terhadap Perilaku Konsumen </vt:lpstr>
      <vt:lpstr>PowerPoint Presentation</vt:lpstr>
      <vt:lpstr>Jadi walaupun kepercayaan dan nilai-nilai merupakan pedoman bagi perilaku, kebiasaan adalah cara berprilaku yang biasa dapat diterima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Budaya  dan  Konsumen</dc:title>
  <dc:creator>Ria Puspita</dc:creator>
  <cp:lastModifiedBy>User</cp:lastModifiedBy>
  <cp:revision>64</cp:revision>
  <dcterms:created xsi:type="dcterms:W3CDTF">2013-03-25T13:20:53Z</dcterms:created>
  <dcterms:modified xsi:type="dcterms:W3CDTF">2021-04-08T04:57:08Z</dcterms:modified>
</cp:coreProperties>
</file>